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2" r:id="rId2"/>
    <p:sldId id="284" r:id="rId3"/>
    <p:sldId id="285" r:id="rId4"/>
  </p:sldIdLst>
  <p:sldSz cx="6858000" cy="9144000" type="screen4x3"/>
  <p:notesSz cx="5878513" cy="8578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CF79929-78DC-4871-931B-50155246B607}">
          <p14:sldIdLst>
            <p14:sldId id="282"/>
            <p14:sldId id="284"/>
            <p14:sldId id="285"/>
          </p14:sldIdLst>
        </p14:section>
        <p14:section name="タイトルなしのセクション" id="{4F6B6124-1FA5-4E82-A8AA-1B10668CCB5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4265"/>
    <a:srgbClr val="BF1783"/>
    <a:srgbClr val="EA50B3"/>
    <a:srgbClr val="F8EEF2"/>
    <a:srgbClr val="EE72C2"/>
    <a:srgbClr val="B54970"/>
    <a:srgbClr val="F5E7EC"/>
    <a:srgbClr val="C46A8A"/>
    <a:srgbClr val="E4EBEE"/>
    <a:srgbClr val="EA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420" autoAdjust="0"/>
  </p:normalViewPr>
  <p:slideViewPr>
    <p:cSldViewPr snapToGrid="0">
      <p:cViewPr varScale="1">
        <p:scale>
          <a:sx n="76" d="100"/>
          <a:sy n="76" d="100"/>
        </p:scale>
        <p:origin x="30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47039" cy="429486"/>
          </a:xfrm>
          <a:prstGeom prst="rect">
            <a:avLst/>
          </a:prstGeom>
        </p:spPr>
        <p:txBody>
          <a:bodyPr vert="horz" lIns="78181" tIns="39091" rIns="78181" bIns="39091" rtlCol="0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330119" y="0"/>
            <a:ext cx="2547039" cy="429486"/>
          </a:xfrm>
          <a:prstGeom prst="rect">
            <a:avLst/>
          </a:prstGeom>
        </p:spPr>
        <p:txBody>
          <a:bodyPr vert="horz" lIns="78181" tIns="39091" rIns="78181" bIns="39091" rtlCol="0"/>
          <a:lstStyle>
            <a:lvl1pPr algn="r">
              <a:defRPr sz="1000"/>
            </a:lvl1pPr>
          </a:lstStyle>
          <a:p>
            <a:fld id="{7A68BAE2-63EE-4245-9108-8C29D9D14FF2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854200" y="1073150"/>
            <a:ext cx="2170113" cy="2894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181" tIns="39091" rIns="78181" bIns="390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87987" y="4129047"/>
            <a:ext cx="4702540" cy="3377447"/>
          </a:xfrm>
          <a:prstGeom prst="rect">
            <a:avLst/>
          </a:prstGeom>
        </p:spPr>
        <p:txBody>
          <a:bodyPr vert="horz" lIns="78181" tIns="39091" rIns="78181" bIns="390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149364"/>
            <a:ext cx="2547039" cy="429486"/>
          </a:xfrm>
          <a:prstGeom prst="rect">
            <a:avLst/>
          </a:prstGeom>
        </p:spPr>
        <p:txBody>
          <a:bodyPr vert="horz" lIns="78181" tIns="39091" rIns="78181" bIns="39091" rtlCol="0" anchor="b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330119" y="8149364"/>
            <a:ext cx="2547039" cy="429486"/>
          </a:xfrm>
          <a:prstGeom prst="rect">
            <a:avLst/>
          </a:prstGeom>
        </p:spPr>
        <p:txBody>
          <a:bodyPr vert="horz" lIns="78181" tIns="39091" rIns="78181" bIns="39091" rtlCol="0" anchor="b"/>
          <a:lstStyle>
            <a:lvl1pPr algn="r">
              <a:defRPr sz="1000"/>
            </a:lvl1pPr>
          </a:lstStyle>
          <a:p>
            <a:fld id="{58F0ADB5-0078-4838-8846-A1C87FBD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4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287EE-8D48-13A5-F140-631205C91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554785-3014-3330-317D-7806ACC4C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6A0063-F6D5-703D-FCC6-41C7ECB86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E0D37C-A76B-7054-2A71-C509B9EBE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0ADB5-0078-4838-8846-A1C87FBDED9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02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81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47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05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8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37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7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54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42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56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B75C-DF93-4D1A-826F-70F607BF52BD}" type="datetimeFigureOut">
              <a:rPr kumimoji="1" lang="ja-JP" altLang="en-US" smtClean="0"/>
              <a:t>2025/7/19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FBB2-8F0F-4D3B-89ED-AAFA96364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01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jpeg"/><Relationship Id="rId5" Type="http://schemas.openxmlformats.org/officeDocument/2006/relationships/image" Target="../media/image2.jpg"/><Relationship Id="rId10" Type="http://schemas.openxmlformats.org/officeDocument/2006/relationships/hyperlink" Target="https://www.emi-co.com/aoralscan/" TargetMode="External"/><Relationship Id="rId4" Type="http://schemas.openxmlformats.org/officeDocument/2006/relationships/hyperlink" Target="https://www.onodera-dc.net/%E3%82%82%E3%81%86%E5%9E%8B%E5%8F%96%E3%82%8A%E3%81%8C%E8%A6%81%E3%82%89%E3%81%AA%E3%81%84%E3%80%81%E5%8F%A3%E8%85%94%E5%86%85%E3%82%B9%E3%82%AD%E3%83%A3%E3%83%8A%E3%83%BC%E5%B0%8E%E5%85%A5/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rasutogazo.saffron-photography.com/%E3%80%9050%E3%80%91-%E6%9E%A0-%E3%82%A4%E3%83%A9%E3%82%B9%E3%83%88-%E3%82%B7%E3%83%B3%E3%83%97%E3%83%AB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316B0-6A02-CCE4-CFBE-AAC9AD404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F391672-54B3-E9E6-BF5A-6EA31A41928F}"/>
              </a:ext>
            </a:extLst>
          </p:cNvPr>
          <p:cNvSpPr txBox="1"/>
          <p:nvPr/>
        </p:nvSpPr>
        <p:spPr>
          <a:xfrm>
            <a:off x="0" y="8442874"/>
            <a:ext cx="6858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6600" spc="300" dirty="0">
                <a:solidFill>
                  <a:srgbClr val="E4EBEE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HOLD DENTURE</a:t>
            </a:r>
            <a:endParaRPr kumimoji="1" lang="ja-JP" altLang="en-US" sz="6600" spc="300" dirty="0">
              <a:solidFill>
                <a:srgbClr val="E4EBEE"/>
              </a:solidFill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B0C3E47-241C-F783-DC18-6FE346A23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060234" y="4108935"/>
            <a:ext cx="5999521" cy="450780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98752AD-6E39-3BA7-81B8-BD69E25A7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9" y="4934507"/>
            <a:ext cx="2441571" cy="147821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2EF5D4C-257A-65EE-4533-79EBD6344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383" y="-561717"/>
            <a:ext cx="7370382" cy="560396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26F8166-998B-88A8-6E31-73E3ABA69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9" y="6364830"/>
            <a:ext cx="2441571" cy="2251912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3ADEF29-D013-A393-E470-57F9823D45CF}"/>
              </a:ext>
            </a:extLst>
          </p:cNvPr>
          <p:cNvSpPr/>
          <p:nvPr/>
        </p:nvSpPr>
        <p:spPr>
          <a:xfrm>
            <a:off x="2780565" y="4987610"/>
            <a:ext cx="1848061" cy="500139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 defTabSz="398933"/>
            <a:r>
              <a:rPr kumimoji="0" lang="ja-JP" altLang="en-US" sz="1400" dirty="0">
                <a:ln w="0"/>
                <a:solidFill>
                  <a:srgbClr val="BF1783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  <a:cs typeface="Arial" panose="020B0604020202020204" pitchFamily="34" charset="0"/>
              </a:rPr>
              <a:t>ピッと撮るだけ！</a:t>
            </a:r>
            <a:endParaRPr kumimoji="0" lang="en-US" altLang="ja-JP" sz="1400" dirty="0">
              <a:ln w="0"/>
              <a:solidFill>
                <a:srgbClr val="BF1783"/>
              </a:solidFill>
              <a:latin typeface="BIZ UD明朝 Medium" panose="02020500000000000000" pitchFamily="17" charset="-128"/>
              <a:ea typeface="BIZ UD明朝 Medium" panose="02020500000000000000" pitchFamily="17" charset="-128"/>
              <a:cs typeface="Arial" panose="020B0604020202020204" pitchFamily="34" charset="0"/>
            </a:endParaRPr>
          </a:p>
          <a:p>
            <a:pPr algn="ctr" defTabSz="398933"/>
            <a:r>
              <a:rPr kumimoji="0" lang="ja-JP" altLang="en-US" sz="1400" dirty="0">
                <a:ln w="0"/>
                <a:solidFill>
                  <a:srgbClr val="BF1783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  <a:cs typeface="Arial" panose="020B0604020202020204" pitchFamily="34" charset="0"/>
              </a:rPr>
              <a:t>パチッと入る</a:t>
            </a:r>
            <a:r>
              <a:rPr kumimoji="0" lang="en-US" altLang="ja-JP" sz="1400" dirty="0">
                <a:ln w="0"/>
                <a:solidFill>
                  <a:srgbClr val="BF1783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  <a:cs typeface="Arial" panose="020B0604020202020204" pitchFamily="34" charset="0"/>
              </a:rPr>
              <a:t>‼</a:t>
            </a:r>
            <a:endParaRPr kumimoji="0" lang="ja-JP" altLang="en-US" sz="1400" dirty="0">
              <a:ln w="0"/>
              <a:solidFill>
                <a:srgbClr val="BF1783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7F58861-8F86-6D37-F0A6-38187102C474}"/>
              </a:ext>
            </a:extLst>
          </p:cNvPr>
          <p:cNvSpPr/>
          <p:nvPr/>
        </p:nvSpPr>
        <p:spPr>
          <a:xfrm>
            <a:off x="-59314" y="94638"/>
            <a:ext cx="400110" cy="6708887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72000" rIns="91440" bIns="45720">
            <a:spAutoFit/>
          </a:bodyPr>
          <a:lstStyle/>
          <a:p>
            <a:r>
              <a:rPr lang="ja-JP" altLang="en-US" sz="1400" b="1" dirty="0">
                <a:ln w="0">
                  <a:noFill/>
                </a:ln>
                <a:solidFill>
                  <a:srgbClr val="BF1783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プレミアムな笑顔のためのオーダーメイド・エレガンス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788CC7C-528F-8C08-6786-83B428142854}"/>
              </a:ext>
            </a:extLst>
          </p:cNvPr>
          <p:cNvSpPr txBox="1"/>
          <p:nvPr/>
        </p:nvSpPr>
        <p:spPr>
          <a:xfrm>
            <a:off x="0" y="8954511"/>
            <a:ext cx="37667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>
                <a:solidFill>
                  <a:schemeClr val="accent1">
                    <a:lumMod val="50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※</a:t>
            </a:r>
            <a:r>
              <a:rPr lang="ja-JP" altLang="en-US" sz="600" dirty="0">
                <a:solidFill>
                  <a:schemeClr val="accent1">
                    <a:lumMod val="50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エステティックデンチャーは、自由診療のため保険適用外となります。</a:t>
            </a:r>
          </a:p>
        </p:txBody>
      </p:sp>
      <p:graphicFrame>
        <p:nvGraphicFramePr>
          <p:cNvPr id="49" name="表 48">
            <a:extLst>
              <a:ext uri="{FF2B5EF4-FFF2-40B4-BE49-F238E27FC236}">
                <a16:creationId xmlns:a16="http://schemas.microsoft.com/office/drawing/2014/main" id="{23DC8EDA-1142-F515-4B19-2DC4D81BE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9692"/>
              </p:ext>
            </p:extLst>
          </p:nvPr>
        </p:nvGraphicFramePr>
        <p:xfrm>
          <a:off x="4460089" y="1877031"/>
          <a:ext cx="2386847" cy="22860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661551">
                  <a:extLst>
                    <a:ext uri="{9D8B030D-6E8A-4147-A177-3AD203B41FA5}">
                      <a16:colId xmlns:a16="http://schemas.microsoft.com/office/drawing/2014/main" val="3589372140"/>
                    </a:ext>
                  </a:extLst>
                </a:gridCol>
                <a:gridCol w="1725296">
                  <a:extLst>
                    <a:ext uri="{9D8B030D-6E8A-4147-A177-3AD203B41FA5}">
                      <a16:colId xmlns:a16="http://schemas.microsoft.com/office/drawing/2014/main" val="3102287638"/>
                    </a:ext>
                  </a:extLst>
                </a:gridCol>
              </a:tblGrid>
              <a:tr h="2078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型取り</a:t>
                      </a:r>
                    </a:p>
                  </a:txBody>
                  <a:tcPr anchor="ctr">
                    <a:solidFill>
                      <a:srgbClr val="F5E7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◎口腔内スキャナー</a:t>
                      </a:r>
                      <a:r>
                        <a:rPr kumimoji="1" lang="ja-JP" altLang="en-US" sz="6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（</a:t>
                      </a:r>
                      <a:r>
                        <a:rPr kumimoji="1" lang="en-US" altLang="ja-JP" sz="6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1</a:t>
                      </a:r>
                      <a:r>
                        <a:rPr kumimoji="1" lang="ja-JP" altLang="en-US" sz="6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回）</a:t>
                      </a:r>
                    </a:p>
                  </a:txBody>
                  <a:tcPr anchor="ctr">
                    <a:solidFill>
                      <a:srgbClr val="F5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91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製造日数</a:t>
                      </a:r>
                    </a:p>
                  </a:txBody>
                  <a:tcPr anchor="ctr">
                    <a:solidFill>
                      <a:srgbClr val="F8EE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◎２週間</a:t>
                      </a:r>
                      <a:r>
                        <a:rPr kumimoji="1" lang="ja-JP" altLang="en-US" sz="6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（完成まで通院無し）</a:t>
                      </a:r>
                    </a:p>
                  </a:txBody>
                  <a:tcPr anchor="ctr">
                    <a:solidFill>
                      <a:srgbClr val="F8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09375"/>
                  </a:ext>
                </a:extLst>
              </a:tr>
              <a:tr h="1529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美しさ</a:t>
                      </a:r>
                    </a:p>
                  </a:txBody>
                  <a:tcPr anchor="ctr">
                    <a:solidFill>
                      <a:srgbClr val="F5E7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◎入れ歯だと気づかれにくい</a:t>
                      </a:r>
                    </a:p>
                  </a:txBody>
                  <a:tcPr anchor="ctr">
                    <a:solidFill>
                      <a:srgbClr val="F5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41692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物が詰まる</a:t>
                      </a:r>
                    </a:p>
                  </a:txBody>
                  <a:tcPr anchor="ctr">
                    <a:solidFill>
                      <a:srgbClr val="F8EE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◎隙間が無いので詰まりにくい</a:t>
                      </a:r>
                    </a:p>
                  </a:txBody>
                  <a:tcPr anchor="ctr">
                    <a:solidFill>
                      <a:srgbClr val="F8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37180"/>
                  </a:ext>
                </a:extLst>
              </a:tr>
              <a:tr h="1390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嚙みごこち</a:t>
                      </a:r>
                      <a:endParaRPr kumimoji="1" lang="en-US" altLang="ja-JP" sz="700" b="0" dirty="0">
                        <a:solidFill>
                          <a:srgbClr val="BF1783"/>
                        </a:solidFill>
                        <a:latin typeface="BIZ UD明朝 Medium" panose="02020500000000000000" pitchFamily="17" charset="-128"/>
                        <a:ea typeface="BIZ UD明朝 Medium" panose="02020500000000000000" pitchFamily="17" charset="-128"/>
                      </a:endParaRPr>
                    </a:p>
                  </a:txBody>
                  <a:tcPr anchor="ctr">
                    <a:solidFill>
                      <a:srgbClr val="F5E7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◎安定して強く噛める</a:t>
                      </a:r>
                    </a:p>
                  </a:txBody>
                  <a:tcPr anchor="ctr">
                    <a:solidFill>
                      <a:srgbClr val="F5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84818"/>
                  </a:ext>
                </a:extLst>
              </a:tr>
              <a:tr h="1522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フィット感</a:t>
                      </a:r>
                      <a:endParaRPr kumimoji="1" lang="en-US" altLang="ja-JP" sz="700" b="0" dirty="0">
                        <a:solidFill>
                          <a:srgbClr val="BF1783"/>
                        </a:solidFill>
                        <a:latin typeface="BIZ UD明朝 Medium" panose="02020500000000000000" pitchFamily="17" charset="-128"/>
                        <a:ea typeface="BIZ UD明朝 Medium" panose="02020500000000000000" pitchFamily="17" charset="-128"/>
                      </a:endParaRPr>
                    </a:p>
                  </a:txBody>
                  <a:tcPr anchor="ctr">
                    <a:solidFill>
                      <a:srgbClr val="F8EE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◎隙間のない特別なフィット感</a:t>
                      </a:r>
                    </a:p>
                  </a:txBody>
                  <a:tcPr anchor="ctr">
                    <a:solidFill>
                      <a:srgbClr val="F8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692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クラスプ</a:t>
                      </a:r>
                      <a:endParaRPr kumimoji="1" lang="en-US" altLang="ja-JP" sz="700" b="0" dirty="0">
                        <a:solidFill>
                          <a:srgbClr val="BF1783"/>
                        </a:solidFill>
                        <a:latin typeface="BIZ UD明朝 Medium" panose="02020500000000000000" pitchFamily="17" charset="-128"/>
                        <a:ea typeface="BIZ UD明朝 Medium" panose="020205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（金属バネ）</a:t>
                      </a:r>
                    </a:p>
                  </a:txBody>
                  <a:tcPr anchor="ctr">
                    <a:solidFill>
                      <a:srgbClr val="F5E7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◎無し</a:t>
                      </a:r>
                      <a:r>
                        <a:rPr kumimoji="1" lang="ja-JP" altLang="en-US" sz="6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（金属バネを使わない特別な設計）</a:t>
                      </a:r>
                    </a:p>
                  </a:txBody>
                  <a:tcPr anchor="ctr">
                    <a:solidFill>
                      <a:srgbClr val="F5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17509"/>
                  </a:ext>
                </a:extLst>
              </a:tr>
              <a:tr h="21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レスト</a:t>
                      </a:r>
                      <a:endParaRPr kumimoji="1" lang="en-US" altLang="ja-JP" sz="700" b="0" dirty="0">
                        <a:solidFill>
                          <a:srgbClr val="BF1783"/>
                        </a:solidFill>
                        <a:latin typeface="BIZ UD明朝 Medium" panose="02020500000000000000" pitchFamily="17" charset="-128"/>
                        <a:ea typeface="BIZ UD明朝 Medium" panose="020205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（沈下防止）</a:t>
                      </a:r>
                    </a:p>
                  </a:txBody>
                  <a:tcPr anchor="ctr">
                    <a:solidFill>
                      <a:srgbClr val="F8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◎チタン製</a:t>
                      </a:r>
                      <a:r>
                        <a:rPr kumimoji="1" lang="ja-JP" altLang="en-US" sz="6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（丈夫・軽い・生体性良）</a:t>
                      </a:r>
                      <a:endParaRPr kumimoji="1" lang="en-US" altLang="ja-JP" sz="800" b="0" dirty="0">
                        <a:solidFill>
                          <a:srgbClr val="BF1783"/>
                        </a:solidFill>
                        <a:latin typeface="BIZ UD明朝 Medium" panose="02020500000000000000" pitchFamily="17" charset="-128"/>
                        <a:ea typeface="BIZ UD明朝 Medium" panose="02020500000000000000" pitchFamily="17" charset="-128"/>
                      </a:endParaRPr>
                    </a:p>
                  </a:txBody>
                  <a:tcPr anchor="ctr">
                    <a:solidFill>
                      <a:srgbClr val="F8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20606"/>
                  </a:ext>
                </a:extLst>
              </a:tr>
              <a:tr h="1372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重さ</a:t>
                      </a:r>
                      <a:endParaRPr kumimoji="1" lang="en-US" altLang="ja-JP" sz="700" b="0" dirty="0">
                        <a:solidFill>
                          <a:srgbClr val="BF1783"/>
                        </a:solidFill>
                        <a:latin typeface="BIZ UD明朝 Medium" panose="02020500000000000000" pitchFamily="17" charset="-128"/>
                        <a:ea typeface="BIZ UD明朝 Medium" panose="02020500000000000000" pitchFamily="17" charset="-128"/>
                      </a:endParaRPr>
                    </a:p>
                  </a:txBody>
                  <a:tcPr anchor="ctr">
                    <a:solidFill>
                      <a:srgbClr val="F5E7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◎とても軽い</a:t>
                      </a:r>
                    </a:p>
                  </a:txBody>
                  <a:tcPr anchor="ctr">
                    <a:solidFill>
                      <a:srgbClr val="F5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49098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硬さ</a:t>
                      </a:r>
                    </a:p>
                  </a:txBody>
                  <a:tcPr anchor="ctr">
                    <a:solidFill>
                      <a:srgbClr val="F8EE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◎硬い</a:t>
                      </a:r>
                      <a:r>
                        <a:rPr kumimoji="1" lang="ja-JP" altLang="en-US" sz="600" b="0" dirty="0">
                          <a:solidFill>
                            <a:srgbClr val="BF1783"/>
                          </a:solidFill>
                          <a:latin typeface="BIZ UD明朝 Medium" panose="02020500000000000000" pitchFamily="17" charset="-128"/>
                          <a:ea typeface="BIZ UD明朝 Medium" panose="02020500000000000000" pitchFamily="17" charset="-128"/>
                        </a:rPr>
                        <a:t>（耐衝撃性・耐摩耗性に優れる）</a:t>
                      </a:r>
                    </a:p>
                  </a:txBody>
                  <a:tcPr anchor="ctr">
                    <a:solidFill>
                      <a:srgbClr val="F8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39211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E3A0569-0A51-DCDB-F3DE-74C7C062B3AF}"/>
              </a:ext>
            </a:extLst>
          </p:cNvPr>
          <p:cNvSpPr txBox="1"/>
          <p:nvPr/>
        </p:nvSpPr>
        <p:spPr>
          <a:xfrm>
            <a:off x="4452511" y="120730"/>
            <a:ext cx="252237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u="sng" dirty="0">
                <a:solidFill>
                  <a:srgbClr val="BF1783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最新デジタル </a:t>
            </a:r>
            <a:r>
              <a:rPr lang="ja-JP" altLang="en-US" sz="1000" dirty="0">
                <a:solidFill>
                  <a:srgbClr val="BF1783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による精密な印象</a:t>
            </a:r>
            <a:endParaRPr lang="en-US" altLang="ja-JP" sz="1000" dirty="0">
              <a:solidFill>
                <a:srgbClr val="BF1783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1000" dirty="0">
                <a:solidFill>
                  <a:srgbClr val="BF1783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＋</a:t>
            </a:r>
            <a:endParaRPr lang="en-US" altLang="ja-JP" sz="1000" dirty="0">
              <a:solidFill>
                <a:srgbClr val="BF1783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1200" b="1" u="sng" dirty="0">
                <a:solidFill>
                  <a:srgbClr val="BF1783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職人技 </a:t>
            </a:r>
            <a:r>
              <a:rPr lang="ja-JP" altLang="en-US" sz="1000" dirty="0">
                <a:solidFill>
                  <a:srgbClr val="BF1783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によるホールド設計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DE5CE9F4-0140-A296-8A0E-72CB6DAD93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513" y="811942"/>
            <a:ext cx="1204488" cy="871193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4B047830-5DEA-ADC8-E952-EBD94AC98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455997" y="807955"/>
            <a:ext cx="1197515" cy="874857"/>
          </a:xfrm>
          <a:prstGeom prst="rect">
            <a:avLst/>
          </a:prstGeom>
        </p:spPr>
      </p:pic>
      <p:sp>
        <p:nvSpPr>
          <p:cNvPr id="2" name="フローチャート: 結合子 1">
            <a:extLst>
              <a:ext uri="{FF2B5EF4-FFF2-40B4-BE49-F238E27FC236}">
                <a16:creationId xmlns:a16="http://schemas.microsoft.com/office/drawing/2014/main" id="{29DBECC5-33B2-AD56-1BD9-B927B2B105D1}"/>
              </a:ext>
            </a:extLst>
          </p:cNvPr>
          <p:cNvSpPr/>
          <p:nvPr/>
        </p:nvSpPr>
        <p:spPr>
          <a:xfrm>
            <a:off x="1950805" y="5502290"/>
            <a:ext cx="1633524" cy="1614619"/>
          </a:xfrm>
          <a:prstGeom prst="flowChartConnector">
            <a:avLst/>
          </a:prstGeom>
          <a:noFill/>
          <a:ln w="19050">
            <a:solidFill>
              <a:srgbClr val="BF1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CA3D481-6CE0-A179-E4E0-3B35150234E4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3345105" y="5502290"/>
            <a:ext cx="156326" cy="236455"/>
          </a:xfrm>
          <a:prstGeom prst="line">
            <a:avLst/>
          </a:prstGeom>
          <a:ln w="19050">
            <a:solidFill>
              <a:srgbClr val="BF17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6227782-84ED-E223-9AF0-42E396A75AC0}"/>
              </a:ext>
            </a:extLst>
          </p:cNvPr>
          <p:cNvCxnSpPr>
            <a:cxnSpLocks/>
          </p:cNvCxnSpPr>
          <p:nvPr/>
        </p:nvCxnSpPr>
        <p:spPr>
          <a:xfrm>
            <a:off x="3962400" y="5518547"/>
            <a:ext cx="515918" cy="422116"/>
          </a:xfrm>
          <a:prstGeom prst="line">
            <a:avLst/>
          </a:prstGeom>
          <a:ln w="19050">
            <a:solidFill>
              <a:srgbClr val="BF17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29BA5F1-0C8F-DEC1-B15B-4616B51D5FFC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5188273" y="5924848"/>
            <a:ext cx="716315" cy="3357"/>
          </a:xfrm>
          <a:prstGeom prst="line">
            <a:avLst/>
          </a:prstGeom>
          <a:ln w="19050">
            <a:solidFill>
              <a:srgbClr val="BF17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2FD414B2-1F98-D70B-5617-8E97C29B9695}"/>
              </a:ext>
            </a:extLst>
          </p:cNvPr>
          <p:cNvSpPr/>
          <p:nvPr/>
        </p:nvSpPr>
        <p:spPr>
          <a:xfrm>
            <a:off x="4471152" y="5542033"/>
            <a:ext cx="749041" cy="772343"/>
          </a:xfrm>
          <a:prstGeom prst="flowChartConnector">
            <a:avLst/>
          </a:prstGeom>
          <a:noFill/>
          <a:ln w="19050">
            <a:solidFill>
              <a:srgbClr val="BF1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CEADC7DD-2E82-5F46-5294-2706C0F5FAE0}"/>
              </a:ext>
            </a:extLst>
          </p:cNvPr>
          <p:cNvSpPr/>
          <p:nvPr/>
        </p:nvSpPr>
        <p:spPr>
          <a:xfrm>
            <a:off x="5904588" y="5542033"/>
            <a:ext cx="749041" cy="772343"/>
          </a:xfrm>
          <a:prstGeom prst="flowChartConnector">
            <a:avLst/>
          </a:prstGeom>
          <a:noFill/>
          <a:ln w="19050">
            <a:solidFill>
              <a:srgbClr val="BF1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Picture 32">
            <a:extLst>
              <a:ext uri="{FF2B5EF4-FFF2-40B4-BE49-F238E27FC236}">
                <a16:creationId xmlns:a16="http://schemas.microsoft.com/office/drawing/2014/main" id="{50F0E387-4934-964D-4BB5-24080B6CC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1" y="7386609"/>
            <a:ext cx="1747024" cy="1432260"/>
          </a:xfrm>
          <a:prstGeom prst="ellipse">
            <a:avLst/>
          </a:prstGeom>
          <a:ln w="19050" cap="rnd">
            <a:solidFill>
              <a:srgbClr val="A4426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>
            <a:extLst>
              <a:ext uri="{FF2B5EF4-FFF2-40B4-BE49-F238E27FC236}">
                <a16:creationId xmlns:a16="http://schemas.microsoft.com/office/drawing/2014/main" id="{9647D899-8FE9-42D4-37DE-C80417A50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05" y="7391593"/>
            <a:ext cx="1747024" cy="1432260"/>
          </a:xfrm>
          <a:prstGeom prst="ellipse">
            <a:avLst/>
          </a:prstGeom>
          <a:ln w="19050" cap="rnd">
            <a:solidFill>
              <a:srgbClr val="A4426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DCB0682-3C5F-6C77-0E6C-6613776EF87E}"/>
              </a:ext>
            </a:extLst>
          </p:cNvPr>
          <p:cNvSpPr txBox="1"/>
          <p:nvPr/>
        </p:nvSpPr>
        <p:spPr>
          <a:xfrm rot="20731253">
            <a:off x="1684423" y="8444251"/>
            <a:ext cx="89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A44265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お口の中で</a:t>
            </a:r>
            <a:endParaRPr kumimoji="1" lang="en-US" altLang="ja-JP" sz="1000" dirty="0">
              <a:solidFill>
                <a:srgbClr val="A44265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1000" dirty="0">
                <a:solidFill>
                  <a:srgbClr val="A44265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目立たない</a:t>
            </a:r>
            <a:r>
              <a:rPr kumimoji="1" lang="en-US" altLang="ja-JP" sz="1000" dirty="0">
                <a:solidFill>
                  <a:srgbClr val="A44265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‼</a:t>
            </a:r>
            <a:endParaRPr kumimoji="1" lang="ja-JP" altLang="en-US" sz="1000" dirty="0">
              <a:solidFill>
                <a:srgbClr val="A44265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CDC3071-FB17-2030-3F09-E641293B5590}"/>
              </a:ext>
            </a:extLst>
          </p:cNvPr>
          <p:cNvCxnSpPr>
            <a:cxnSpLocks/>
          </p:cNvCxnSpPr>
          <p:nvPr/>
        </p:nvCxnSpPr>
        <p:spPr>
          <a:xfrm>
            <a:off x="1950805" y="8102739"/>
            <a:ext cx="359300" cy="0"/>
          </a:xfrm>
          <a:prstGeom prst="straightConnector1">
            <a:avLst/>
          </a:prstGeom>
          <a:ln>
            <a:solidFill>
              <a:srgbClr val="A4426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577616-0737-D918-5912-EFD3FA467650}"/>
              </a:ext>
            </a:extLst>
          </p:cNvPr>
          <p:cNvSpPr txBox="1"/>
          <p:nvPr/>
        </p:nvSpPr>
        <p:spPr>
          <a:xfrm>
            <a:off x="25822" y="4318025"/>
            <a:ext cx="683217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spc="300" dirty="0">
                <a:solidFill>
                  <a:schemeClr val="bg2">
                    <a:lumMod val="7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HOLD DENTURE</a:t>
            </a:r>
            <a:endParaRPr kumimoji="1" lang="ja-JP" altLang="en-US" sz="7200" spc="300" dirty="0">
              <a:solidFill>
                <a:schemeClr val="bg2">
                  <a:lumMod val="75000"/>
                </a:schemeClr>
              </a:solidFill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A4CC5CF-627E-9B48-AFB1-CBF1522E841F}"/>
              </a:ext>
            </a:extLst>
          </p:cNvPr>
          <p:cNvSpPr/>
          <p:nvPr/>
        </p:nvSpPr>
        <p:spPr>
          <a:xfrm>
            <a:off x="-33491" y="4190699"/>
            <a:ext cx="6880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2700">
                  <a:solidFill>
                    <a:srgbClr val="BF1783"/>
                  </a:solidFill>
                  <a:prstDash val="solid"/>
                </a:ln>
                <a:solidFill>
                  <a:srgbClr val="FFFFFF"/>
                </a:solidFill>
                <a:latin typeface="Noto Serif JP Medium" panose="02020200000000000000" pitchFamily="18" charset="-128"/>
                <a:ea typeface="Noto Serif JP Medium" panose="02020200000000000000" pitchFamily="18" charset="-128"/>
              </a:rPr>
              <a:t>ホールド デンチャー</a:t>
            </a:r>
          </a:p>
        </p:txBody>
      </p:sp>
    </p:spTree>
    <p:extLst>
      <p:ext uri="{BB962C8B-B14F-4D97-AF65-F5344CB8AC3E}">
        <p14:creationId xmlns:p14="http://schemas.microsoft.com/office/powerpoint/2010/main" val="345494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F0951E9-3486-B180-2598-8B5DFD0CBBF2}"/>
              </a:ext>
            </a:extLst>
          </p:cNvPr>
          <p:cNvGrpSpPr/>
          <p:nvPr/>
        </p:nvGrpSpPr>
        <p:grpSpPr>
          <a:xfrm>
            <a:off x="195289" y="316194"/>
            <a:ext cx="6467419" cy="8827806"/>
            <a:chOff x="195289" y="316194"/>
            <a:chExt cx="6467419" cy="8827806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02E0E5F-2A0D-E225-D352-B597FFCE333D}"/>
                </a:ext>
              </a:extLst>
            </p:cNvPr>
            <p:cNvSpPr/>
            <p:nvPr/>
          </p:nvSpPr>
          <p:spPr>
            <a:xfrm>
              <a:off x="1537397" y="4248076"/>
              <a:ext cx="3843495" cy="10273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Noto Serif JP Medium" panose="02020200000000000000" pitchFamily="18" charset="-128"/>
                <a:ea typeface="Noto Serif JP Medium" panose="02020200000000000000" pitchFamily="18" charset="-128"/>
              </a:endParaRPr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D29B9C02-0414-1D91-CE92-5A46072BD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95289" y="316194"/>
              <a:ext cx="6467419" cy="8827806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2846FCC-724B-AC15-34F7-68AD7D702C8B}"/>
                </a:ext>
              </a:extLst>
            </p:cNvPr>
            <p:cNvSpPr txBox="1"/>
            <p:nvPr/>
          </p:nvSpPr>
          <p:spPr>
            <a:xfrm>
              <a:off x="1653819" y="456299"/>
              <a:ext cx="3550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latin typeface="Noto Serif JP Medium" panose="02020200000000000000" pitchFamily="18" charset="-128"/>
                  <a:ea typeface="Noto Serif JP Medium" panose="02020200000000000000" pitchFamily="18" charset="-128"/>
                </a:rPr>
                <a:t>料金案内</a:t>
              </a: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CB817526-D777-9207-C029-E21F6B428547}"/>
                </a:ext>
              </a:extLst>
            </p:cNvPr>
            <p:cNvGrpSpPr/>
            <p:nvPr/>
          </p:nvGrpSpPr>
          <p:grpSpPr>
            <a:xfrm>
              <a:off x="1437783" y="1425283"/>
              <a:ext cx="4267200" cy="2542807"/>
              <a:chOff x="1406493" y="1474802"/>
              <a:chExt cx="4267200" cy="2542807"/>
            </a:xfrm>
          </p:grpSpPr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A3CC68C-4F03-488B-E9FE-D6208AC2ECC6}"/>
                  </a:ext>
                </a:extLst>
              </p:cNvPr>
              <p:cNvSpPr txBox="1"/>
              <p:nvPr/>
            </p:nvSpPr>
            <p:spPr>
              <a:xfrm>
                <a:off x="2075847" y="1474802"/>
                <a:ext cx="2706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メーカー希望　患者様販売価格</a:t>
                </a: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109A1E-6BDD-56A7-8846-E43A7D3021E2}"/>
                  </a:ext>
                </a:extLst>
              </p:cNvPr>
              <p:cNvSpPr txBox="1"/>
              <p:nvPr/>
            </p:nvSpPr>
            <p:spPr>
              <a:xfrm>
                <a:off x="1406493" y="185564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片顎ちょこっとタイプ（１～３歯）　　　　　　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220,000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36CC61-C851-88EB-B94D-F7DBA7FE8081}"/>
                  </a:ext>
                </a:extLst>
              </p:cNvPr>
              <p:cNvSpPr txBox="1"/>
              <p:nvPr/>
            </p:nvSpPr>
            <p:spPr>
              <a:xfrm>
                <a:off x="1406493" y="217493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両顎ちょこっとタイプ（１～３歯）　　　　　　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300,000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2A528D-E948-642F-EDF4-DC32C5D090E4}"/>
                  </a:ext>
                </a:extLst>
              </p:cNvPr>
              <p:cNvSpPr txBox="1"/>
              <p:nvPr/>
            </p:nvSpPr>
            <p:spPr>
              <a:xfrm>
                <a:off x="1406493" y="249422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しっかりタイプ（４～１３歯／両顎）　　　　　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360,000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FC980DB-1B18-0C9F-116A-FC211045489D}"/>
                  </a:ext>
                </a:extLst>
              </p:cNvPr>
              <p:cNvSpPr txBox="1"/>
              <p:nvPr/>
            </p:nvSpPr>
            <p:spPr>
              <a:xfrm>
                <a:off x="1406493" y="281351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まるごとタイプ（フルデンチャー）　　　　　　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280,000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2FAAD40-BA1C-DA2F-B8F3-59CAE8329CA6}"/>
                  </a:ext>
                </a:extLst>
              </p:cNvPr>
              <p:cNvSpPr txBox="1"/>
              <p:nvPr/>
            </p:nvSpPr>
            <p:spPr>
              <a:xfrm>
                <a:off x="1406493" y="313280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追加オプション　　</a:t>
                </a: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F884704-17A2-3C61-7E53-73B58330EC88}"/>
                  </a:ext>
                </a:extLst>
              </p:cNvPr>
              <p:cNvSpPr txBox="1"/>
              <p:nvPr/>
            </p:nvSpPr>
            <p:spPr>
              <a:xfrm>
                <a:off x="1406493" y="345209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ジルコニアレスト（１箇所につき）　　　　　　  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20,000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1EFEA03-7DB0-BC43-5258-62935E080889}"/>
                  </a:ext>
                </a:extLst>
              </p:cNvPr>
              <p:cNvSpPr txBox="1"/>
              <p:nvPr/>
            </p:nvSpPr>
            <p:spPr>
              <a:xfrm>
                <a:off x="1406493" y="377138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チタンフレーム　　　　　　　　　　　　　　　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100,000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3EF069F3-2920-73BB-7F71-540A57624989}"/>
                </a:ext>
              </a:extLst>
            </p:cNvPr>
            <p:cNvGrpSpPr/>
            <p:nvPr/>
          </p:nvGrpSpPr>
          <p:grpSpPr>
            <a:xfrm>
              <a:off x="1437783" y="5653235"/>
              <a:ext cx="4267200" cy="2542807"/>
              <a:chOff x="1406493" y="1474802"/>
              <a:chExt cx="4267200" cy="2542807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90512F7-59C6-3B39-0674-B628F7C9E2C0}"/>
                  </a:ext>
                </a:extLst>
              </p:cNvPr>
              <p:cNvSpPr txBox="1"/>
              <p:nvPr/>
            </p:nvSpPr>
            <p:spPr>
              <a:xfrm>
                <a:off x="2075847" y="1474802"/>
                <a:ext cx="2706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歯科医院　卸販売価格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1879805-D33C-A6D4-A2E1-C7D3341A58E7}"/>
                  </a:ext>
                </a:extLst>
              </p:cNvPr>
              <p:cNvSpPr txBox="1"/>
              <p:nvPr/>
            </p:nvSpPr>
            <p:spPr>
              <a:xfrm>
                <a:off x="1406493" y="185564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片顎ちょこっとタイプ（１～３歯）　　　　　　  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55,000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0CD2F4D-675B-7FDC-FD87-34D2B2FB22B8}"/>
                  </a:ext>
                </a:extLst>
              </p:cNvPr>
              <p:cNvSpPr txBox="1"/>
              <p:nvPr/>
            </p:nvSpPr>
            <p:spPr>
              <a:xfrm>
                <a:off x="1406493" y="217493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両顎ちょこっとタイプ（１～３歯）　　　　　　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  75,000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B60166F-96AC-B8EA-4A1F-F46459FF708D}"/>
                  </a:ext>
                </a:extLst>
              </p:cNvPr>
              <p:cNvSpPr txBox="1"/>
              <p:nvPr/>
            </p:nvSpPr>
            <p:spPr>
              <a:xfrm>
                <a:off x="1406493" y="249422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しっかりタイプ（４～１３歯／両顎）　　　　　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  90,000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4D8CC4F-B89E-B463-7497-00D7CFA519C5}"/>
                  </a:ext>
                </a:extLst>
              </p:cNvPr>
              <p:cNvSpPr txBox="1"/>
              <p:nvPr/>
            </p:nvSpPr>
            <p:spPr>
              <a:xfrm>
                <a:off x="1406493" y="281351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まるごとタイプ（フルデンチャー）　　　　　　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  70,000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4FEF4C6-95CE-D9B2-B3E8-2F106331E88D}"/>
                  </a:ext>
                </a:extLst>
              </p:cNvPr>
              <p:cNvSpPr txBox="1"/>
              <p:nvPr/>
            </p:nvSpPr>
            <p:spPr>
              <a:xfrm>
                <a:off x="1406493" y="313280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追加オプション　　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BEFD166-9883-67A5-6C8A-2ADF4A8ED1BE}"/>
                  </a:ext>
                </a:extLst>
              </p:cNvPr>
              <p:cNvSpPr txBox="1"/>
              <p:nvPr/>
            </p:nvSpPr>
            <p:spPr>
              <a:xfrm>
                <a:off x="1406493" y="345209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ジルコニアレスト（１箇所につき）　　　　　　  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10,000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5FB3C73-E3E3-E109-4C5B-20274BD36CB2}"/>
                  </a:ext>
                </a:extLst>
              </p:cNvPr>
              <p:cNvSpPr txBox="1"/>
              <p:nvPr/>
            </p:nvSpPr>
            <p:spPr>
              <a:xfrm>
                <a:off x="1406493" y="3771388"/>
                <a:ext cx="426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チタンフレーム　　　　　　　　　　　　　　　</a:t>
                </a:r>
                <a:r>
                  <a:rPr kumimoji="1" lang="en-US" altLang="ja-JP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  50,000</a:t>
                </a:r>
                <a:r>
                  <a:rPr kumimoji="1" lang="ja-JP" altLang="en-US" sz="1000" b="1" dirty="0">
                    <a:latin typeface="Noto Serif JP Medium" panose="02020200000000000000" pitchFamily="18" charset="-128"/>
                    <a:ea typeface="Noto Serif JP Medium" panose="02020200000000000000" pitchFamily="18" charset="-128"/>
                  </a:rPr>
                  <a:t>円（税別）</a:t>
                </a:r>
              </a:p>
            </p:txBody>
          </p:sp>
        </p:grp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888CD2F-CB4B-08F9-7D76-88191D4E8816}"/>
                </a:ext>
              </a:extLst>
            </p:cNvPr>
            <p:cNvSpPr txBox="1"/>
            <p:nvPr/>
          </p:nvSpPr>
          <p:spPr>
            <a:xfrm>
              <a:off x="1537396" y="4351646"/>
              <a:ext cx="3843495" cy="824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100" b="1" dirty="0">
                  <a:latin typeface="Noto Serif JP Medium" panose="02020200000000000000" pitchFamily="18" charset="-128"/>
                  <a:ea typeface="Noto Serif JP Medium" panose="02020200000000000000" pitchFamily="18" charset="-128"/>
                </a:rPr>
                <a:t>     　　ご相談見積料　 　　 チタン製 レスト</a:t>
              </a:r>
              <a:r>
                <a:rPr kumimoji="1" lang="en-US" altLang="ja-JP" sz="1100" b="1" dirty="0">
                  <a:latin typeface="Noto Serif JP Medium" panose="02020200000000000000" pitchFamily="18" charset="-128"/>
                  <a:ea typeface="Noto Serif JP Medium" panose="02020200000000000000" pitchFamily="18" charset="-128"/>
                </a:rPr>
                <a:t>/</a:t>
              </a:r>
              <a:r>
                <a:rPr kumimoji="1" lang="ja-JP" altLang="en-US" sz="1100" b="1" dirty="0">
                  <a:latin typeface="Noto Serif JP Medium" panose="02020200000000000000" pitchFamily="18" charset="-128"/>
                  <a:ea typeface="Noto Serif JP Medium" panose="02020200000000000000" pitchFamily="18" charset="-128"/>
                </a:rPr>
                <a:t>フック</a:t>
              </a:r>
              <a:endParaRPr kumimoji="1" lang="en-US" altLang="ja-JP" sz="1100" b="1" dirty="0">
                <a:latin typeface="Noto Serif JP Medium" panose="02020200000000000000" pitchFamily="18" charset="-128"/>
                <a:ea typeface="Noto Serif JP Medium" panose="020202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100" b="1" dirty="0">
                  <a:latin typeface="Noto Serif JP Medium" panose="02020200000000000000" pitchFamily="18" charset="-128"/>
                  <a:ea typeface="Noto Serif JP Medium" panose="02020200000000000000" pitchFamily="18" charset="-128"/>
                </a:rPr>
                <a:t>　　　 人工歯</a:t>
              </a:r>
              <a:r>
                <a:rPr kumimoji="1" lang="en-US" altLang="ja-JP" sz="1100" b="1" dirty="0">
                  <a:latin typeface="Noto Serif JP Medium" panose="02020200000000000000" pitchFamily="18" charset="-128"/>
                  <a:ea typeface="Noto Serif JP Medium" panose="02020200000000000000" pitchFamily="18" charset="-128"/>
                </a:rPr>
                <a:t>/</a:t>
              </a:r>
              <a:r>
                <a:rPr kumimoji="1" lang="ja-JP" altLang="en-US" sz="1100" b="1" dirty="0">
                  <a:latin typeface="Noto Serif JP Medium" panose="02020200000000000000" pitchFamily="18" charset="-128"/>
                  <a:ea typeface="Noto Serif JP Medium" panose="02020200000000000000" pitchFamily="18" charset="-128"/>
                </a:rPr>
                <a:t>排列　　 　　上下プリント模型</a:t>
              </a:r>
              <a:endParaRPr kumimoji="1" lang="en-US" altLang="ja-JP" sz="800" b="1" dirty="0">
                <a:latin typeface="Noto Serif JP Medium" panose="02020200000000000000" pitchFamily="18" charset="-128"/>
                <a:ea typeface="Noto Serif JP Medium" panose="02020200000000000000" pitchFamily="18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100" b="1" dirty="0">
                  <a:latin typeface="Noto Serif JP Medium" panose="02020200000000000000" pitchFamily="18" charset="-128"/>
                  <a:ea typeface="Noto Serif JP Medium" panose="02020200000000000000" pitchFamily="18" charset="-128"/>
                </a:rPr>
                <a:t>上記はすべて価格に含まれます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53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04E792-FE8B-DF90-03E3-F3D033DCDD1A}"/>
              </a:ext>
            </a:extLst>
          </p:cNvPr>
          <p:cNvSpPr/>
          <p:nvPr/>
        </p:nvSpPr>
        <p:spPr>
          <a:xfrm>
            <a:off x="393551" y="4110335"/>
            <a:ext cx="6070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ja-JP" sz="5400" b="1" dirty="0">
                <a:ln/>
                <a:solidFill>
                  <a:schemeClr val="accent4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CADCAM</a:t>
            </a:r>
            <a:r>
              <a:rPr lang="ja-JP" altLang="en-US" sz="5400" b="1" dirty="0">
                <a:ln/>
                <a:solidFill>
                  <a:schemeClr val="accent4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冠 ２本無料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F8CE06-0438-CC35-81D6-E4F5FD97F361}"/>
              </a:ext>
            </a:extLst>
          </p:cNvPr>
          <p:cNvSpPr txBox="1"/>
          <p:nvPr/>
        </p:nvSpPr>
        <p:spPr>
          <a:xfrm>
            <a:off x="393553" y="1066800"/>
            <a:ext cx="6070893" cy="251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z="2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本日、</a:t>
            </a:r>
            <a:r>
              <a:rPr kumimoji="1" lang="en-US" altLang="ja-JP" sz="2800" b="1" u="sng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IOS</a:t>
            </a:r>
            <a:r>
              <a:rPr kumimoji="1" lang="ja-JP" altLang="en-US" sz="2800" b="1" u="sng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業務提携フォーマット</a:t>
            </a:r>
            <a:r>
              <a:rPr kumimoji="1" lang="ja-JP" altLang="en-US" sz="2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に</a:t>
            </a:r>
            <a:endParaRPr kumimoji="1" lang="en-US" altLang="ja-JP" sz="28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2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ご記入いただいた歯科医院様は</a:t>
            </a:r>
            <a:endParaRPr kumimoji="1" lang="en-US" altLang="ja-JP" sz="28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2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データ送受信開通お祝いとして</a:t>
            </a:r>
            <a:endParaRPr kumimoji="1" lang="en-US" altLang="ja-JP" sz="28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F3E6E94-D26B-D5D7-9C4D-20FDD3587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2" y="5626100"/>
            <a:ext cx="4159252" cy="28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9009</TotalTime>
  <Words>369</Words>
  <Application>Microsoft Office PowerPoint</Application>
  <PresentationFormat>画面に合わせる (4:3)</PresentationFormat>
  <Paragraphs>59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BIZ UDP明朝 Medium</vt:lpstr>
      <vt:lpstr>BIZ UD明朝 Medium</vt:lpstr>
      <vt:lpstr>Noto Serif JP Medium</vt:lpstr>
      <vt:lpstr>游ゴシック</vt:lpstr>
      <vt:lpstr>Arial</vt:lpstr>
      <vt:lpstr>Calibri</vt:lpstr>
      <vt:lpstr>Calibri Light</vt:lpstr>
      <vt:lpstr>Microsoft Himalaya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デンタル クラフト</dc:creator>
  <cp:lastModifiedBy>デンタル クラフト</cp:lastModifiedBy>
  <cp:revision>50</cp:revision>
  <cp:lastPrinted>2025-07-19T00:50:07Z</cp:lastPrinted>
  <dcterms:created xsi:type="dcterms:W3CDTF">2024-04-13T07:45:47Z</dcterms:created>
  <dcterms:modified xsi:type="dcterms:W3CDTF">2025-07-19T00:54:57Z</dcterms:modified>
</cp:coreProperties>
</file>